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88" r:id="rId2"/>
    <p:sldId id="334" r:id="rId3"/>
    <p:sldId id="328" r:id="rId4"/>
    <p:sldId id="295" r:id="rId5"/>
    <p:sldId id="297" r:id="rId6"/>
    <p:sldId id="319" r:id="rId7"/>
    <p:sldId id="320" r:id="rId8"/>
    <p:sldId id="299" r:id="rId9"/>
    <p:sldId id="315" r:id="rId10"/>
    <p:sldId id="317" r:id="rId11"/>
    <p:sldId id="318" r:id="rId12"/>
    <p:sldId id="325" r:id="rId13"/>
    <p:sldId id="332" r:id="rId14"/>
    <p:sldId id="298" r:id="rId15"/>
    <p:sldId id="306" r:id="rId16"/>
    <p:sldId id="301" r:id="rId17"/>
    <p:sldId id="333" r:id="rId18"/>
    <p:sldId id="335" r:id="rId19"/>
    <p:sldId id="313" r:id="rId20"/>
    <p:sldId id="309" r:id="rId21"/>
    <p:sldId id="310" r:id="rId22"/>
    <p:sldId id="311" r:id="rId23"/>
    <p:sldId id="312" r:id="rId24"/>
    <p:sldId id="314" r:id="rId25"/>
    <p:sldId id="336" r:id="rId26"/>
    <p:sldId id="300" r:id="rId27"/>
    <p:sldId id="331" r:id="rId28"/>
    <p:sldId id="302" r:id="rId29"/>
    <p:sldId id="303" r:id="rId30"/>
    <p:sldId id="304" r:id="rId31"/>
    <p:sldId id="321" r:id="rId32"/>
    <p:sldId id="322" r:id="rId33"/>
    <p:sldId id="324" r:id="rId34"/>
    <p:sldId id="327" r:id="rId35"/>
    <p:sldId id="337" r:id="rId36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7" autoAdjust="0"/>
    <p:restoredTop sz="94660"/>
  </p:normalViewPr>
  <p:slideViewPr>
    <p:cSldViewPr>
      <p:cViewPr varScale="1">
        <p:scale>
          <a:sx n="65" d="100"/>
          <a:sy n="65" d="100"/>
        </p:scale>
        <p:origin x="119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33112C0-52B8-4646-A951-2F64C006F335}" type="datetimeFigureOut">
              <a:rPr lang="nl-NL"/>
              <a:pPr>
                <a:defRPr/>
              </a:pPr>
              <a:t>29-1-2019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8EE632B-D3B5-4A65-89DD-8CCF40C8E51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9088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hthoek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hthoek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hthoek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hthoek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11" name="Afgeronde rechthoek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12" name="Afgeronde rechthoek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hthoek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hthoek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hthoek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Rechthoek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17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8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1312814-82E6-4911-ADB2-A473481CB5B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7839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7FB0A-F44C-4016-8B80-0F9B4841258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3218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62E01-3F32-417D-A5E4-4DAE806C2E2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8642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93ED6-D37B-4A03-BE9F-C46CA27EAEE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3160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B548B-E358-44DE-ABE2-9E768F3C41A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78130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B1B02-DE52-475C-AA78-18BA9DA25CB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4869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Tijdelijke aanduiding voor dianumm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4C4B1D2-E951-4748-A730-87CB5F98A7F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9" name="Tijdelijke aanduiding voor voettekst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20519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DABD2-4FE4-424D-980C-14C5FE889D2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2250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D5902-6B7D-4058-A658-BDA0B26EF8E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97735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EA262-1FED-417E-AE4E-DB8656EFA9C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4450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1B4A8-BB65-450B-835D-F0ECD5882BF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3225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Rechthoek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" name="Rechthoek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" name="Rechthoek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" name="Rechthoek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5" name="Rechthoek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6" name="Rechthoek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7" name="Rechthoek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8" name="Rechthoek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9" name="Rechthoek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0" name="Rechthoek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39" name="Tijdelijke aanduiding voor titel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  <a:endParaRPr lang="en-US" altLang="nl-NL" smtClean="0"/>
          </a:p>
        </p:txBody>
      </p:sp>
      <p:sp>
        <p:nvSpPr>
          <p:cNvPr id="1040" name="Tijdelijke aanduiding voor tekst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en-US" altLang="nl-NL" smtClean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E3FBE75-87A5-4140-8A89-39E6FBD455E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0" r:id="rId3"/>
    <p:sldLayoutId id="2147483691" r:id="rId4"/>
    <p:sldLayoutId id="2147483698" r:id="rId5"/>
    <p:sldLayoutId id="2147483699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igbusiness.nl/artikel/29911-extra-aminozuren-verminderen-wroetbehoefte-en-staartbijten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v=C0POANU6ksQ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farmfood.nl/natuurlijke-geperste-hondenvoeding/granen-koolhydraten-hondenvoe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593975"/>
          </a:xfrm>
        </p:spPr>
        <p:txBody>
          <a:bodyPr/>
          <a:lstStyle/>
          <a:p>
            <a:pPr eaLnBrk="1" hangingPunct="1"/>
            <a:r>
              <a:rPr lang="nl-NL" altLang="nl-NL" smtClean="0"/>
              <a:t>Scheikunde</a:t>
            </a:r>
          </a:p>
        </p:txBody>
      </p:sp>
      <p:sp>
        <p:nvSpPr>
          <p:cNvPr id="5123" name="Ondertitel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/>
          <a:lstStyle/>
          <a:p>
            <a:pPr marL="63500" eaLnBrk="1" hangingPunct="1"/>
            <a:r>
              <a:rPr lang="nl-NL" altLang="nl-NL" dirty="0" smtClean="0"/>
              <a:t>Paraveterinair en Dierverzorging</a:t>
            </a:r>
            <a:endParaRPr lang="nl-NL" altLang="nl-NL" dirty="0" smtClean="0"/>
          </a:p>
          <a:p>
            <a:pPr marL="63500" eaLnBrk="1" hangingPunct="1"/>
            <a:r>
              <a:rPr lang="nl-NL" altLang="nl-NL" dirty="0" smtClean="0"/>
              <a:t>Niveau 3 en </a:t>
            </a:r>
            <a:r>
              <a:rPr lang="nl-NL" altLang="nl-NL" dirty="0" smtClean="0"/>
              <a:t>4 leerjaar 1</a:t>
            </a:r>
          </a:p>
          <a:p>
            <a:pPr marL="63500" eaLnBrk="1" hangingPunct="1"/>
            <a:r>
              <a:rPr lang="nl-NL" altLang="nl-NL" dirty="0" smtClean="0"/>
              <a:t>Periode 3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476250"/>
            <a:ext cx="77724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Polaire aminozuren</a:t>
            </a:r>
            <a:endParaRPr lang="nl-NL" dirty="0"/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7592862" cy="200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1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Elektrisch geladen</a:t>
            </a:r>
            <a:endParaRPr lang="nl-NL" dirty="0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7890389" cy="304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25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670260" cy="404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86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is het nuttig dit te weten?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Soms is het nodig om een dier een aminozuur toe te dienen, in verband met een tekort. </a:t>
            </a:r>
          </a:p>
          <a:p>
            <a:r>
              <a:rPr lang="nl-NL" dirty="0" smtClean="0"/>
              <a:t>Je kunt nu bedenken welke aminozuren in vet oplossen, en welke niet. </a:t>
            </a:r>
          </a:p>
          <a:p>
            <a:r>
              <a:rPr lang="nl-NL" dirty="0" smtClean="0"/>
              <a:t>Hierdoor kun je bewuste keuzes begrijpen over diervoeding. </a:t>
            </a:r>
          </a:p>
          <a:p>
            <a:r>
              <a:rPr lang="nl-NL" dirty="0" smtClean="0">
                <a:hlinkClick r:id="rId2"/>
              </a:rPr>
              <a:t>https</a:t>
            </a:r>
            <a:r>
              <a:rPr lang="nl-NL" dirty="0">
                <a:hlinkClick r:id="rId2"/>
              </a:rPr>
              <a:t>://www.pigbusiness.nl/artikel/29911-extra-aminozuren-verminderen-wroetbehoefte-en-staartbijten</a:t>
            </a:r>
            <a:r>
              <a:rPr lang="nl-NL" dirty="0" smtClean="0">
                <a:hlinkClick r:id="rId2"/>
              </a:rPr>
              <a:t>/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9317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72400" cy="1362075"/>
          </a:xfrm>
        </p:spPr>
        <p:txBody>
          <a:bodyPr/>
          <a:lstStyle/>
          <a:p>
            <a:r>
              <a:rPr lang="nl-NL" dirty="0" smtClean="0"/>
              <a:t>Vetten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6079"/>
            <a:ext cx="7668344" cy="544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1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Vetten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Glycerol</a:t>
            </a:r>
          </a:p>
          <a:p>
            <a:r>
              <a:rPr lang="nl-NL" dirty="0" smtClean="0"/>
              <a:t>Vetzuren</a:t>
            </a:r>
          </a:p>
          <a:p>
            <a:pPr lvl="1"/>
            <a:r>
              <a:rPr lang="nl-NL" dirty="0" smtClean="0"/>
              <a:t>Verschillende vetzuren (gemengde glyceride)</a:t>
            </a:r>
          </a:p>
          <a:p>
            <a:pPr lvl="1"/>
            <a:r>
              <a:rPr lang="nl-NL" dirty="0" smtClean="0"/>
              <a:t>Dezelfde vetzuren (enkelvoudige glyceride)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446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Vetten</a:t>
            </a:r>
            <a:endParaRPr lang="nl-NL" dirty="0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3059113"/>
            <a:ext cx="55245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58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ontstaat vet?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657" t="1" r="23031" b="48406"/>
          <a:stretch/>
        </p:blipFill>
        <p:spPr>
          <a:xfrm>
            <a:off x="323528" y="2924944"/>
            <a:ext cx="835472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08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Verzadigde en onverzadigde vetzuren, het verschil is maar een streepje…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657" t="47258"/>
          <a:stretch/>
        </p:blipFill>
        <p:spPr>
          <a:xfrm>
            <a:off x="-20767" y="2533936"/>
            <a:ext cx="9164767" cy="31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62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295850" cy="458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41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Voeding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663377"/>
            <a:ext cx="6194623" cy="619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78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Verschillende vetzuren</a:t>
            </a:r>
            <a:endParaRPr lang="nl-NL" dirty="0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2430463"/>
            <a:ext cx="61531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Reacties met vetten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Splitsing met water </a:t>
            </a:r>
            <a:r>
              <a:rPr lang="nl-NL" dirty="0" smtClean="0">
                <a:sym typeface="Wingdings" panose="05000000000000000000" pitchFamily="2" charset="2"/>
              </a:rPr>
              <a:t> hydrolyse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Reageren met zuurstof  oxidatie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Binden van onverzadigde vetten  polymerisatie</a:t>
            </a:r>
          </a:p>
        </p:txBody>
      </p:sp>
    </p:spTree>
    <p:extLst>
      <p:ext uri="{BB962C8B-B14F-4D97-AF65-F5344CB8AC3E}">
        <p14:creationId xmlns:p14="http://schemas.microsoft.com/office/powerpoint/2010/main" val="63972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Hydrolyse: vet splitst in vetzuren en glycerol (de omgekeerde weg).</a:t>
            </a:r>
            <a:endParaRPr lang="nl-NL" dirty="0"/>
          </a:p>
        </p:txBody>
      </p:sp>
      <p:pic>
        <p:nvPicPr>
          <p:cNvPr id="624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22" y="2780928"/>
            <a:ext cx="720914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45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45377"/>
            <a:ext cx="8229600" cy="1066800"/>
          </a:xfrm>
        </p:spPr>
        <p:txBody>
          <a:bodyPr/>
          <a:lstStyle/>
          <a:p>
            <a:r>
              <a:rPr lang="nl-NL" dirty="0" smtClean="0"/>
              <a:t>Oxidatie: door zuurstof valt vet uiteen in kleine </a:t>
            </a:r>
            <a:r>
              <a:rPr lang="nl-NL" dirty="0" err="1" smtClean="0"/>
              <a:t>molekulen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07223"/>
            <a:ext cx="6264696" cy="154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11624"/>
            <a:ext cx="5760640" cy="111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51" y="4223547"/>
            <a:ext cx="7452320" cy="12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06" y="5485393"/>
            <a:ext cx="6276057" cy="12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79512" y="2113313"/>
            <a:ext cx="7200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1.)</a:t>
            </a:r>
          </a:p>
          <a:p>
            <a:endParaRPr lang="nl-NL" b="1" dirty="0"/>
          </a:p>
          <a:p>
            <a:endParaRPr lang="nl-NL" b="1" dirty="0" smtClean="0"/>
          </a:p>
          <a:p>
            <a:r>
              <a:rPr lang="nl-NL" b="1" dirty="0" smtClean="0"/>
              <a:t>2.)</a:t>
            </a:r>
          </a:p>
          <a:p>
            <a:endParaRPr lang="nl-NL" b="1" dirty="0"/>
          </a:p>
          <a:p>
            <a:r>
              <a:rPr lang="nl-NL" b="1" dirty="0" smtClean="0"/>
              <a:t>3.)</a:t>
            </a:r>
          </a:p>
          <a:p>
            <a:endParaRPr lang="nl-NL" b="1" dirty="0"/>
          </a:p>
          <a:p>
            <a:endParaRPr lang="nl-NL" b="1" dirty="0" smtClean="0"/>
          </a:p>
          <a:p>
            <a:r>
              <a:rPr lang="nl-NL" b="1" dirty="0" smtClean="0"/>
              <a:t>4.)</a:t>
            </a:r>
            <a:endParaRPr lang="nl-NL" b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04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066800"/>
          </a:xfrm>
        </p:spPr>
        <p:txBody>
          <a:bodyPr/>
          <a:lstStyle/>
          <a:p>
            <a:r>
              <a:rPr lang="nl-NL" dirty="0" smtClean="0"/>
              <a:t>Polymerisatie: er </a:t>
            </a:r>
            <a:r>
              <a:rPr lang="nl-NL" dirty="0" err="1" smtClean="0"/>
              <a:t>onstaat</a:t>
            </a:r>
            <a:r>
              <a:rPr lang="nl-NL" dirty="0" smtClean="0"/>
              <a:t> een lange keten doordat meerdere moleculen aan elkaar rijgen. </a:t>
            </a:r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88543"/>
            <a:ext cx="8495044" cy="366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52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48916"/>
            <a:ext cx="8229600" cy="1066800"/>
          </a:xfrm>
        </p:spPr>
        <p:txBody>
          <a:bodyPr/>
          <a:lstStyle/>
          <a:p>
            <a:r>
              <a:rPr lang="nl-NL" dirty="0" smtClean="0"/>
              <a:t>Waarom is het nuttig dit te weten?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8788" y="1390981"/>
            <a:ext cx="8229600" cy="4324350"/>
          </a:xfrm>
        </p:spPr>
        <p:txBody>
          <a:bodyPr/>
          <a:lstStyle/>
          <a:p>
            <a:r>
              <a:rPr lang="nl-NL" dirty="0" smtClean="0"/>
              <a:t>Dit helpt je begrijpen wat er in of buiten het lichaam met vetten kan gebeuren. Hoe </a:t>
            </a:r>
            <a:r>
              <a:rPr lang="nl-NL" dirty="0"/>
              <a:t>ze hoe ze </a:t>
            </a:r>
            <a:r>
              <a:rPr lang="nl-NL" dirty="0" smtClean="0"/>
              <a:t>ontstaan, en hoe ze omgezet kunnen worden.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336" y="2800350"/>
            <a:ext cx="6096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82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441" y="548238"/>
            <a:ext cx="7772400" cy="1362075"/>
          </a:xfrm>
        </p:spPr>
        <p:txBody>
          <a:bodyPr/>
          <a:lstStyle/>
          <a:p>
            <a:r>
              <a:rPr lang="nl-NL" dirty="0" smtClean="0"/>
              <a:t>Koolhydraten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8" y="2276872"/>
            <a:ext cx="8104982" cy="405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8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ontstaan koolhydraten?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https://www.youtube.com/watch?v=C0POANU6ksQ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5900" t="20976" r="40162" b="25086"/>
          <a:stretch/>
        </p:blipFill>
        <p:spPr>
          <a:xfrm>
            <a:off x="1547664" y="3284984"/>
            <a:ext cx="6120680" cy="344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56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Koolhydraten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nl-NL" b="1" u="sng" dirty="0" smtClean="0"/>
              <a:t>Sachariden</a:t>
            </a:r>
            <a:r>
              <a:rPr lang="nl-NL" dirty="0" smtClean="0"/>
              <a:t> zoals suiker en zetmeel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dirty="0" smtClean="0"/>
              <a:t>Keten van glucose (C</a:t>
            </a:r>
            <a:r>
              <a:rPr lang="nl-NL" sz="2400" dirty="0" smtClean="0"/>
              <a:t>6</a:t>
            </a:r>
            <a:r>
              <a:rPr lang="nl-NL" dirty="0" smtClean="0"/>
              <a:t>H</a:t>
            </a:r>
            <a:r>
              <a:rPr lang="nl-NL" sz="2400" dirty="0" smtClean="0"/>
              <a:t>12</a:t>
            </a:r>
            <a:r>
              <a:rPr lang="nl-NL" dirty="0" smtClean="0"/>
              <a:t>O</a:t>
            </a:r>
            <a:r>
              <a:rPr lang="nl-NL" sz="2400" dirty="0" smtClean="0"/>
              <a:t>6</a:t>
            </a:r>
            <a:r>
              <a:rPr lang="nl-NL" dirty="0" smtClean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dirty="0" smtClean="0"/>
              <a:t>Verbranding!</a:t>
            </a:r>
          </a:p>
          <a:p>
            <a:pPr>
              <a:buFont typeface="Courier New" panose="02070309020205020404" pitchFamily="49" charset="0"/>
              <a:buChar char="o"/>
            </a:pPr>
            <a:endParaRPr lang="nl-NL" dirty="0" smtClean="0"/>
          </a:p>
          <a:p>
            <a:pPr marL="68580" indent="0">
              <a:buNone/>
            </a:pPr>
            <a:r>
              <a:rPr lang="nl-NL" b="1" dirty="0" smtClean="0"/>
              <a:t>C</a:t>
            </a:r>
            <a:r>
              <a:rPr lang="nl-NL" sz="2000" b="1" dirty="0" smtClean="0"/>
              <a:t>6</a:t>
            </a:r>
            <a:r>
              <a:rPr lang="nl-NL" b="1" dirty="0" smtClean="0"/>
              <a:t>H</a:t>
            </a:r>
            <a:r>
              <a:rPr lang="nl-NL" sz="2000" b="1" dirty="0" smtClean="0"/>
              <a:t>12</a:t>
            </a:r>
            <a:r>
              <a:rPr lang="nl-NL" b="1" dirty="0" smtClean="0"/>
              <a:t>O</a:t>
            </a:r>
            <a:r>
              <a:rPr lang="nl-NL" sz="2000" b="1" dirty="0" smtClean="0"/>
              <a:t>6</a:t>
            </a:r>
            <a:r>
              <a:rPr lang="nl-NL" b="1" dirty="0" smtClean="0"/>
              <a:t> + 6 O</a:t>
            </a:r>
            <a:r>
              <a:rPr lang="nl-NL" sz="2000" b="1" dirty="0" smtClean="0"/>
              <a:t>2</a:t>
            </a:r>
            <a:r>
              <a:rPr lang="nl-NL" b="1" dirty="0" smtClean="0"/>
              <a:t> </a:t>
            </a:r>
            <a:r>
              <a:rPr lang="nl-NL" b="1" dirty="0" smtClean="0">
                <a:sym typeface="Wingdings" panose="05000000000000000000" pitchFamily="2" charset="2"/>
              </a:rPr>
              <a:t> 6 CO</a:t>
            </a:r>
            <a:r>
              <a:rPr lang="nl-NL" sz="2000" b="1" dirty="0" smtClean="0">
                <a:sym typeface="Wingdings" panose="05000000000000000000" pitchFamily="2" charset="2"/>
              </a:rPr>
              <a:t>2 </a:t>
            </a:r>
            <a:r>
              <a:rPr lang="nl-NL" b="1" dirty="0" smtClean="0">
                <a:sym typeface="Wingdings" panose="05000000000000000000" pitchFamily="2" charset="2"/>
              </a:rPr>
              <a:t>+ 6 H</a:t>
            </a:r>
            <a:r>
              <a:rPr lang="nl-NL" sz="2000" b="1" dirty="0" smtClean="0">
                <a:sym typeface="Wingdings" panose="05000000000000000000" pitchFamily="2" charset="2"/>
              </a:rPr>
              <a:t>2</a:t>
            </a:r>
            <a:r>
              <a:rPr lang="nl-NL" b="1" dirty="0" smtClean="0">
                <a:sym typeface="Wingdings" panose="05000000000000000000" pitchFamily="2" charset="2"/>
              </a:rPr>
              <a:t>O + energie</a:t>
            </a:r>
          </a:p>
          <a:p>
            <a:pPr marL="68580" indent="0">
              <a:buNone/>
            </a:pPr>
            <a:endParaRPr lang="nl-NL" dirty="0" smtClean="0">
              <a:sym typeface="Wingdings" panose="05000000000000000000" pitchFamily="2" charset="2"/>
            </a:endParaRPr>
          </a:p>
          <a:p>
            <a:pPr marL="6858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Mono- 	= 1</a:t>
            </a:r>
          </a:p>
          <a:p>
            <a:pPr marL="6858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Di-		= 2</a:t>
            </a:r>
          </a:p>
          <a:p>
            <a:pPr marL="6858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Poly-		= veel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48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Mono-sacharide</a:t>
            </a:r>
            <a:r>
              <a:rPr lang="nl-NL" dirty="0" smtClean="0"/>
              <a:t>, wordt in de cellen als brandstof gebruikt</a:t>
            </a:r>
            <a:endParaRPr lang="nl-N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2" y="2501900"/>
            <a:ext cx="51339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3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Wat heeft </a:t>
            </a:r>
            <a:r>
              <a:rPr lang="nl-NL" dirty="0" smtClean="0"/>
              <a:t>een dier </a:t>
            </a:r>
            <a:r>
              <a:rPr lang="nl-NL" dirty="0" smtClean="0"/>
              <a:t>nodig?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715" t="13956" r="13471" b="43774"/>
          <a:stretch/>
        </p:blipFill>
        <p:spPr>
          <a:xfrm>
            <a:off x="179511" y="2025213"/>
            <a:ext cx="8929849" cy="370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65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Di-sachariden</a:t>
            </a:r>
            <a:endParaRPr lang="nl-NL" dirty="0"/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59681"/>
            <a:ext cx="8229600" cy="230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6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Vorming van </a:t>
            </a:r>
            <a:r>
              <a:rPr lang="nl-NL" dirty="0" err="1" smtClean="0"/>
              <a:t>di-sachariden</a:t>
            </a:r>
            <a:endParaRPr lang="nl-NL" dirty="0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8229600" cy="211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03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Poly-sachariden</a:t>
            </a:r>
            <a:r>
              <a:rPr lang="nl-NL" dirty="0" smtClean="0"/>
              <a:t>: zetmeel</a:t>
            </a:r>
            <a:endParaRPr lang="nl-NL" dirty="0"/>
          </a:p>
        </p:txBody>
      </p:sp>
      <p:pic>
        <p:nvPicPr>
          <p:cNvPr id="71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46" y="2249488"/>
            <a:ext cx="7099907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7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Fructose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Afkomstig uit fruit</a:t>
            </a:r>
          </a:p>
          <a:p>
            <a:endParaRPr lang="nl-NL" dirty="0" smtClean="0"/>
          </a:p>
          <a:p>
            <a:r>
              <a:rPr lang="nl-NL" dirty="0" smtClean="0">
                <a:effectLst/>
              </a:rPr>
              <a:t>Snel opgenomen</a:t>
            </a:r>
          </a:p>
          <a:p>
            <a:r>
              <a:rPr lang="nl-NL" dirty="0" smtClean="0"/>
              <a:t>Erg zoet</a:t>
            </a:r>
          </a:p>
          <a:p>
            <a:endParaRPr lang="nl-NL" dirty="0" smtClean="0"/>
          </a:p>
          <a:p>
            <a:r>
              <a:rPr lang="nl-NL" dirty="0" smtClean="0"/>
              <a:t>Darmwand heeft soms problemen met opnemen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584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15509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al 3"/>
          <p:cNvSpPr/>
          <p:nvPr/>
        </p:nvSpPr>
        <p:spPr>
          <a:xfrm>
            <a:off x="3491880" y="3284984"/>
            <a:ext cx="1152128" cy="12961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81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r>
              <a:rPr lang="nl-NL" dirty="0" smtClean="0"/>
              <a:t>Waarom is het nuttig dit te weten?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6456" y="1556792"/>
            <a:ext cx="8229600" cy="4324350"/>
          </a:xfrm>
        </p:spPr>
        <p:txBody>
          <a:bodyPr/>
          <a:lstStyle/>
          <a:p>
            <a:r>
              <a:rPr lang="nl-NL" dirty="0">
                <a:hlinkClick r:id="rId2"/>
              </a:rPr>
              <a:t>https://www.farmfood.nl/natuurlijke-geperste-hondenvoeding/granen-koolhydraten-hondenvoer</a:t>
            </a:r>
            <a:r>
              <a:rPr lang="nl-NL" dirty="0" smtClean="0">
                <a:hlinkClick r:id="rId2"/>
              </a:rPr>
              <a:t>/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996952"/>
            <a:ext cx="6048672" cy="402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20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Wat gaan we </a:t>
            </a:r>
            <a:r>
              <a:rPr lang="nl-NL" altLang="nl-NL" dirty="0" smtClean="0"/>
              <a:t>behandelen?</a:t>
            </a:r>
            <a:endParaRPr lang="nl-NL" altLang="nl-NL" dirty="0" smtClean="0"/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Eiwitten</a:t>
            </a:r>
          </a:p>
          <a:p>
            <a:pPr eaLnBrk="1" hangingPunct="1"/>
            <a:r>
              <a:rPr lang="nl-NL" altLang="nl-NL" dirty="0" smtClean="0"/>
              <a:t>Vetten </a:t>
            </a:r>
          </a:p>
          <a:p>
            <a:pPr eaLnBrk="1" hangingPunct="1"/>
            <a:r>
              <a:rPr lang="nl-NL" altLang="nl-NL" dirty="0" smtClean="0"/>
              <a:t>Koolhydraten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7772400" cy="1362075"/>
          </a:xfrm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Eiwitten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0755"/>
            <a:ext cx="9315450" cy="523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Eiwitten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Bouwstoffen van het lichaam</a:t>
            </a:r>
          </a:p>
          <a:p>
            <a:r>
              <a:rPr lang="nl-NL" dirty="0" smtClean="0"/>
              <a:t>Opgebouwd uit aminozuren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85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492884" cy="447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40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Aminozuren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Type aminozuren</a:t>
            </a:r>
          </a:p>
          <a:p>
            <a:pPr lvl="1"/>
            <a:r>
              <a:rPr lang="nl-NL" dirty="0" smtClean="0"/>
              <a:t>Apolair 			(vet </a:t>
            </a:r>
            <a:r>
              <a:rPr lang="nl-NL" dirty="0" smtClean="0"/>
              <a:t>oplosbaar, hydrofoob)</a:t>
            </a:r>
            <a:endParaRPr lang="nl-NL" dirty="0" smtClean="0"/>
          </a:p>
          <a:p>
            <a:pPr lvl="1"/>
            <a:r>
              <a:rPr lang="nl-NL" dirty="0" smtClean="0"/>
              <a:t>Polair 			(water </a:t>
            </a:r>
            <a:r>
              <a:rPr lang="nl-NL" dirty="0" smtClean="0"/>
              <a:t>oplosbaar, hydrofiel)</a:t>
            </a:r>
            <a:endParaRPr lang="nl-NL" dirty="0" smtClean="0"/>
          </a:p>
          <a:p>
            <a:pPr lvl="1"/>
            <a:r>
              <a:rPr lang="nl-NL" dirty="0" smtClean="0"/>
              <a:t>Elektrisch geladen 	(base en </a:t>
            </a:r>
            <a:r>
              <a:rPr lang="nl-NL" dirty="0" smtClean="0"/>
              <a:t>zuren, ook hydrofiel)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Aminozuurformule:</a:t>
            </a:r>
            <a:endParaRPr lang="nl-NL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2510"/>
            <a:ext cx="2880320" cy="231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</a:t>
            </a:r>
            <a:r>
              <a:rPr lang="nl-NL" dirty="0" smtClean="0"/>
              <a:t>polaire aminozuren</a:t>
            </a:r>
            <a:endParaRPr lang="nl-NL" dirty="0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6527998" cy="3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76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643</TotalTime>
  <Words>313</Words>
  <Application>Microsoft Office PowerPoint</Application>
  <PresentationFormat>Diavoorstelling (4:3)</PresentationFormat>
  <Paragraphs>88</Paragraphs>
  <Slides>35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4" baseType="lpstr">
      <vt:lpstr>Calibri</vt:lpstr>
      <vt:lpstr>Courier New</vt:lpstr>
      <vt:lpstr>Garamond</vt:lpstr>
      <vt:lpstr>Georgia</vt:lpstr>
      <vt:lpstr>Times New Roman</vt:lpstr>
      <vt:lpstr>Trebuchet MS</vt:lpstr>
      <vt:lpstr>Wingdings</vt:lpstr>
      <vt:lpstr>Wingdings 2</vt:lpstr>
      <vt:lpstr>Urban</vt:lpstr>
      <vt:lpstr>Scheikunde</vt:lpstr>
      <vt:lpstr>Voeding</vt:lpstr>
      <vt:lpstr>Wat heeft een dier nodig?</vt:lpstr>
      <vt:lpstr>Wat gaan we behandelen?</vt:lpstr>
      <vt:lpstr>Eiwitten</vt:lpstr>
      <vt:lpstr>Eiwitten</vt:lpstr>
      <vt:lpstr>PowerPoint-presentatie</vt:lpstr>
      <vt:lpstr>Aminozuren</vt:lpstr>
      <vt:lpstr>Apolaire aminozuren</vt:lpstr>
      <vt:lpstr>Polaire aminozuren</vt:lpstr>
      <vt:lpstr>Elektrisch geladen</vt:lpstr>
      <vt:lpstr>PowerPoint-presentatie</vt:lpstr>
      <vt:lpstr>Waarom is het nuttig dit te weten?</vt:lpstr>
      <vt:lpstr>Vetten</vt:lpstr>
      <vt:lpstr>Vetten</vt:lpstr>
      <vt:lpstr>Vetten</vt:lpstr>
      <vt:lpstr>Hoe ontstaat vet?</vt:lpstr>
      <vt:lpstr>Verzadigde en onverzadigde vetzuren, het verschil is maar een streepje…</vt:lpstr>
      <vt:lpstr>PowerPoint-presentatie</vt:lpstr>
      <vt:lpstr>Verschillende vetzuren</vt:lpstr>
      <vt:lpstr>Reacties met vetten</vt:lpstr>
      <vt:lpstr>Hydrolyse: vet splitst in vetzuren en glycerol (de omgekeerde weg).</vt:lpstr>
      <vt:lpstr>Oxidatie: door zuurstof valt vet uiteen in kleine molekulen</vt:lpstr>
      <vt:lpstr>Polymerisatie: er onstaat een lange keten doordat meerdere moleculen aan elkaar rijgen. </vt:lpstr>
      <vt:lpstr>Waarom is het nuttig dit te weten?</vt:lpstr>
      <vt:lpstr>Koolhydraten</vt:lpstr>
      <vt:lpstr>Hoe ontstaan koolhydraten?</vt:lpstr>
      <vt:lpstr>Koolhydraten</vt:lpstr>
      <vt:lpstr>Mono-sacharide, wordt in de cellen als brandstof gebruikt</vt:lpstr>
      <vt:lpstr>Di-sachariden</vt:lpstr>
      <vt:lpstr>Vorming van di-sachariden</vt:lpstr>
      <vt:lpstr>Poly-sachariden: zetmeel</vt:lpstr>
      <vt:lpstr>Fructose</vt:lpstr>
      <vt:lpstr>PowerPoint-presentatie</vt:lpstr>
      <vt:lpstr>Waarom is het nuttig dit te weten?</vt:lpstr>
    </vt:vector>
  </TitlesOfParts>
  <Company>AOC Oost Almelo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gmeekers</dc:creator>
  <cp:lastModifiedBy>Hannie Kwant - van der Hulst</cp:lastModifiedBy>
  <cp:revision>56</cp:revision>
  <dcterms:created xsi:type="dcterms:W3CDTF">2005-11-02T21:54:55Z</dcterms:created>
  <dcterms:modified xsi:type="dcterms:W3CDTF">2019-01-29T14:05:52Z</dcterms:modified>
</cp:coreProperties>
</file>